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5" r:id="rId2"/>
    <p:sldId id="257" r:id="rId3"/>
    <p:sldId id="282" r:id="rId4"/>
    <p:sldId id="283" r:id="rId5"/>
    <p:sldId id="284" r:id="rId6"/>
    <p:sldId id="318" r:id="rId7"/>
    <p:sldId id="286" r:id="rId8"/>
    <p:sldId id="289" r:id="rId9"/>
    <p:sldId id="291" r:id="rId10"/>
    <p:sldId id="292" r:id="rId11"/>
    <p:sldId id="293" r:id="rId12"/>
    <p:sldId id="332" r:id="rId13"/>
    <p:sldId id="333" r:id="rId14"/>
    <p:sldId id="334" r:id="rId15"/>
    <p:sldId id="328" r:id="rId16"/>
    <p:sldId id="327" r:id="rId17"/>
    <p:sldId id="330" r:id="rId18"/>
    <p:sldId id="290" r:id="rId19"/>
    <p:sldId id="294" r:id="rId20"/>
    <p:sldId id="299" r:id="rId21"/>
    <p:sldId id="331" r:id="rId22"/>
    <p:sldId id="301" r:id="rId23"/>
    <p:sldId id="321" r:id="rId24"/>
    <p:sldId id="322" r:id="rId25"/>
    <p:sldId id="323" r:id="rId26"/>
    <p:sldId id="324" r:id="rId27"/>
    <p:sldId id="325" r:id="rId28"/>
    <p:sldId id="302" r:id="rId29"/>
    <p:sldId id="304" r:id="rId30"/>
    <p:sldId id="311" r:id="rId31"/>
    <p:sldId id="320" r:id="rId32"/>
    <p:sldId id="312" r:id="rId3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743" autoAdjust="0"/>
    <p:restoredTop sz="94660"/>
  </p:normalViewPr>
  <p:slideViewPr>
    <p:cSldViewPr>
      <p:cViewPr>
        <p:scale>
          <a:sx n="80" d="100"/>
          <a:sy n="80" d="100"/>
        </p:scale>
        <p:origin x="-210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87EAB-F5F1-4F44-B51E-55108B740B95}" type="datetimeFigureOut">
              <a:rPr lang="th-TH" smtClean="0"/>
              <a:pPr/>
              <a:t>26/03/55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8215B-3809-43BC-AC27-9AE83CB275A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71A91-857E-45EF-9484-013A849DC76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10</a:t>
            </a:fld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11</a:t>
            </a:fld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22</a:t>
            </a:fld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27</a:t>
            </a:fld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D71A91-857E-45EF-9484-013A849DC761}" type="slidenum">
              <a:rPr lang="th-TH" smtClean="0"/>
              <a:pPr/>
              <a:t>32</a:t>
            </a:fld>
            <a:endParaRPr lang="th-TH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CF77957-DF89-4E77-B105-CE7919C64D54}" type="datetimeFigureOut">
              <a:rPr lang="th-TH" smtClean="0"/>
              <a:pPr/>
              <a:t>26/03/55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7495C-0EFE-44D6-90C5-EBA7EBC6C9B6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006C0-C2A0-4E2D-8CDC-CEF90A1E2B5B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F8DA6-DAD9-4788-B531-212F69EFD364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BD23-E8AC-451C-8601-3EB878D92819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54E7D-EA14-42FB-8732-BBC20E839038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05E09-9C23-4FB1-B77A-C925A178D4EC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3957-92A8-4017-B6AC-654B08460C7C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4A082-8329-4AD4-AEC4-EA672ABE6BCC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D0B72-26C1-49BE-AFFE-FC8663C3DFB1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37DD3-FE7D-4F64-AD4A-6FF739D19300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D908-29E1-401B-8C0C-22DFCEF9BB36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BC196-0ECC-48C7-AF87-D587B39627A8}" type="datetime1">
              <a:rPr lang="th-TH" smtClean="0"/>
              <a:pPr/>
              <a:t>26/03/55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 smtClean="0"/>
              <a:t>น.อ.หญิง ชมภู พัฒนพงษ์ รอง ผอ.กปภ.ยศ.ทร. โทร 53608</a:t>
            </a: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F7716-67F1-4DEC-A43D-B9355E68DD4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483D5E5-5334-4BF4-8CB0-DD86132F951B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71406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282" y="-500090"/>
            <a:ext cx="8701118" cy="4643470"/>
            <a:chOff x="1931" y="-620"/>
            <a:chExt cx="3398" cy="1173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1931" y="-447"/>
              <a:ext cx="3398" cy="10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0" y="-785842"/>
            <a:ext cx="9144000" cy="59293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การวิเคราะห์และการรวบรวมข้อมูลตามตัว</a:t>
            </a: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บ่งชี้เพื่อการประเมินคุณภาพภายในรอบสาม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1428736"/>
            <a:ext cx="7072362" cy="707886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endParaRPr lang="th-TH" sz="40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251315" y="4357709"/>
            <a:ext cx="8249775" cy="2348900"/>
            <a:chOff x="2109" y="-1361"/>
            <a:chExt cx="3220" cy="1087"/>
          </a:xfrm>
        </p:grpSpPr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2277" y="-1361"/>
              <a:ext cx="3052" cy="1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sz="6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rdia New" pitchFamily="34" charset="-34"/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2109" y="-744"/>
              <a:ext cx="3120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6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785786" y="4714884"/>
            <a:ext cx="7429552" cy="18573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โดย 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พัฒ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นพงษ์</a:t>
            </a:r>
            <a:endParaRPr lang="th-TH" sz="5400" b="1" dirty="0" smtClean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รอง ผอ.</a:t>
            </a:r>
            <a:r>
              <a:rPr lang="th-TH" sz="5400" b="1" dirty="0" err="1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sz="5400" b="1" dirty="0" smtClean="0">
                <a:solidFill>
                  <a:srgbClr val="FF66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5400" b="1" dirty="0">
              <a:solidFill>
                <a:srgbClr val="FF66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65FD20C-E168-4A70-8E27-1B820FC0270F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326" y="6429396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4857784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ข้อมูลและเอกสารประกอบการพิจารณา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285992"/>
            <a:ext cx="8572560" cy="41434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คำสั่งแต่งตั้งคณะกรรมการจัดทำมาตรฐานวิชาชีพ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หลักฐานการขออนุมัติโครงการจัดทำ/พัฒนาข้อสอบมาตรฐานวิชาชีพและรายละเอียดการปฏิบัติ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หนังสือเชิญประชุม รายงานการประชุม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แบบฟอร์มการสร้างแบบสอบมาตรฐานวิชาชีพ,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แบบสอบมาตรฐานวิชาชีพ, 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แบบเสนอผลการสอบความรู้ (ยศ.๕) </a:t>
            </a:r>
            <a:endParaRPr kumimoji="0" lang="th-TH" sz="3200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รายงานสรุปผลการสอบข้อสอบมาตรฐานวิชาชีพ</a:t>
            </a:r>
            <a:endParaRPr kumimoji="0" lang="th-TH" sz="3200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รายงานผลการวิเคราะห์คุณภาพข้อสอบ</a:t>
            </a:r>
            <a:endParaRPr kumimoji="0" lang="th-TH" sz="32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65FD20C-E168-4A70-8E27-1B820FC0270F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326" y="6429396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5572164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การวิเคราะห์ผลดำเนินงาน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 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ตัวบ่งชี้เชิงปริมาณ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71406" y="2357454"/>
            <a:ext cx="9072594" cy="442913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มีผู้สำเร็จการศึกษาทั้งหมด จำนวน  (</a:t>
            </a:r>
            <a:r>
              <a:rPr kumimoji="0" lang="en-US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A)</a:t>
            </a:r>
            <a:r>
              <a:rPr kumimoji="0" lang="en-US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นาย </a:t>
            </a:r>
            <a:endParaRPr kumimoji="0" lang="th-TH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มีผู้สำเร็จการศึกษาที่สอบผ่านข้อสอบมาตรฐานวิชาชีพจากส่วนกลาง จำนวน (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B)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นาย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ผู้สำเร็จ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การศึกษาที่มีผลการสอบข้อสอบมาตรฐานวิชาชีพรวมกับคะแนนฝึกปฏิบัติ   ตลอดปี  ผ่านเกณฑ์ในระดับดี (≥ ร้อยละ ๗๐) จำนวน (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C)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นาย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คำนวณหาร้อยละของจำนวน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ผู้สำเร็จการศึกษาที่สอบข้อสอบมาตรฐานวิชาชีพผ่านเกณฑ์ในระดับดี ต่อจำนวนผู้สำเร็จการศึกษาทั้งหมด 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	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=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   </a:t>
            </a:r>
            <a:r>
              <a:rPr lang="th-TH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B</a:t>
            </a:r>
            <a:r>
              <a:rPr lang="th-TH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หรือ </a:t>
            </a:r>
            <a:r>
              <a:rPr lang="en-US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C)   x  100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A)   </a:t>
            </a:r>
            <a:endParaRPr kumimoji="0" lang="th-TH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๕.   นำตัวเลขที่ได้จากการคำนวณในข้อ ๔. ไปเปรียบเทียบกับเกณฑ์ประเมิน ๕ ระดับ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ว่า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ตรงกับระดับใด</a:t>
            </a:r>
            <a:endParaRPr kumimoji="0" lang="th-TH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000100" y="1529633"/>
            <a:ext cx="7500937" cy="928670"/>
          </a:xfrm>
          <a:ln w="38100"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</a:t>
            </a:r>
            <a:r>
              <a:rPr lang="th-TH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 ๒ นวัตกรรมและการสร้างองค์ความรู้ </a:t>
            </a:r>
            <a:endParaRPr lang="th-TH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5D42D-09C1-4AFA-A0E6-FBF0796B7443}" type="slidenum">
              <a:rPr lang="th-TH" smtClean="0"/>
              <a:pPr>
                <a:defRPr/>
              </a:pPr>
              <a:t>12</a:t>
            </a:fld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น.อ. หญิง ชมภู  พัฒนพงษ์ รอง ผอ.กปภ.ยศ.ทร.</a:t>
            </a:r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7E25465-64F4-4905-8808-5F1B9573D993}" type="datetime1">
              <a:rPr lang="th-TH"/>
              <a:pPr>
                <a:defRPr/>
              </a:pPr>
              <a:t>26/03/55</a:t>
            </a:fld>
            <a:endParaRPr lang="th-TH"/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/>
        </p:nvGraphicFramePr>
        <p:xfrm>
          <a:off x="357157" y="2631729"/>
          <a:ext cx="8358246" cy="2654659"/>
        </p:xfrm>
        <a:graphic>
          <a:graphicData uri="http://schemas.openxmlformats.org/drawingml/2006/table">
            <a:tbl>
              <a:tblPr/>
              <a:tblGrid>
                <a:gridCol w="4592696"/>
                <a:gridCol w="409298"/>
                <a:gridCol w="654878"/>
                <a:gridCol w="654878"/>
                <a:gridCol w="654878"/>
                <a:gridCol w="736740"/>
                <a:gridCol w="654878"/>
              </a:tblGrid>
              <a:tr h="3511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ตัวบ่งชี้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นน.</a:t>
                      </a:r>
                      <a:endParaRPr kumimoji="0" lang="th-TH" sz="1800" b="1" i="0" u="none" strike="noStrike" cap="none" spc="-13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เกณฑ์การประเมิน (ระดับคะแนน)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6865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๑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๒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๓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๔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๕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7866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๒.๓ ร้อยละ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ของจำนวนนวัตกรรม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สิ่งประดิษฐ์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งานสร้างสรรค์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ของผู้เรียนที่นำไปใช้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ประโยชน์ ต่อจำนวนผลงานของผู้เรียนทั้งหมด </a:t>
                      </a: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สมศ.ตัวบ่งชี้</a:t>
                      </a:r>
                      <a:r>
                        <a:rPr lang="th-TH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๓)</a:t>
                      </a: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&lt;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๙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๑๒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๑๕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10489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non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๒.๔ </a:t>
                      </a:r>
                      <a:r>
                        <a:rPr lang="th-TH" sz="1800" b="1" spc="-6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ร้อย</a:t>
                      </a:r>
                      <a:r>
                        <a:rPr lang="th-TH" sz="1800" b="1" spc="-6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ละของจำนวนนวัตกรรม</a:t>
                      </a:r>
                      <a:r>
                        <a:rPr lang="en-US" sz="1800" b="1" spc="-6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th-TH" sz="1800" b="1" spc="-6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สิ่งประดิษฐ์</a:t>
                      </a:r>
                      <a:r>
                        <a:rPr lang="en-US" sz="1800" b="1" spc="-6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th-TH" sz="1800" b="1" spc="-6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งานวิจัยที่มีหลักฐานชัดเจนถึงการนำไปใช้ประโยชน์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ทางวิชาการหรือวิชาชีพ และได้รับการรับรองการใช้ประโยชน์จากหน่วยงานที่เกี่ยวข้อง  ต่อจำนวน</a:t>
                      </a:r>
                      <a:r>
                        <a:rPr lang="th-TH" sz="1800" b="1" u="sng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ครู/อาจารย์ประจำ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ทั้งหมด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สมศ.ตัวบ่งชี้</a:t>
                      </a:r>
                      <a:r>
                        <a:rPr lang="th-TH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๖)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&lt;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๖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๙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๑๒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en-US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&gt;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๑๕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D23A2F-FFCA-4C6C-AB29-D74C01F68615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8501122" cy="178595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Aft>
                <a:spcPts val="0"/>
              </a:spcAft>
            </a:pP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ตบช.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ที่ 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๒.๔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ร้อยละของจำนวนวัตกรรม สิ่งประดิษฐ์ งานวิจัยที่มีหลักฐานชัดเจนถึงการนำไปใช้ปะโยชน์ทางวิชาการหรือวิชาชีพ  และได้รับการรับรองการใช้ปะโยชน์จากหน่วยงานที่เกี่ยวข้อง  ต่อจำนวนครู/อาจารย์ประจำทั้งหมด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3929066"/>
            <a:ext cx="8572560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วิธีวิเคราะห์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ตัวบ่งชี้นี้มีคำศัพท์ใดบ้าง? ใจความสำคัญอยู่ตรงไหน?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14282" y="4786322"/>
            <a:ext cx="8572560" cy="14287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คำศัพท์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หลักฐานการนำไปใช้ประโยชน์  การรับรองการนำไปใช้ประโยชน์จากหน่วยที่นำไปใช้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214554"/>
            <a:ext cx="8572560" cy="4429156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รวบรวมผลงาน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วัตกรรม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สิ่งประดิษฐ์ งานวิจัย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ของครู/อาจารย์ประจำทั้งหมด  (ระบุชื่อชิ้นงาน ผู้จัดทำผลงาน จัดทำเมื่อไร 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งป.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วัตถุประสงค์ของการจัดทำเพื่ออะไร ฯลฯ)</a:t>
            </a:r>
            <a:r>
              <a:rPr kumimoji="0" lang="th-TH" sz="24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 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endParaRPr lang="th-TH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ให้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รร.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มีการแต่งตั้งคณะกรรมการคัดเลือกผลงาน/จัดลำดับผลงาน พร้อมรายละเอียดผลงานในการนำเสนอ สำหรับการเผยแพร่ประชาสัมพันธ์ จัดนิทรรศการ หรือส่งประกวดในเวทีต่าง ๆ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หลังจากที่มีหลักฐาน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ปรากฎ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การนำไปใช้ประโยชน์ชัดเจนแล้ว นำเสนอผลงานที่ผ่านกระบวนการคัดเลือกของสถานศึกษา แล้ว  เสนอหน่วยต้นสังกัดตามลำดับชั้น จนถึง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ยศ.ทร.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เพื่อขอให้การนำไปใช้ประโยชน์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ยศ.ทร.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พิจารณาผลงาน โดยจะต้องมีกระบวนการการรับร้องการนำไปใช้ประโยชน์ (เช่น แต่งตั้งกรรมการ กำหนดรูปแบบ หลักเกณฑ์ กำหนดคุณสมบัติ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และเงื่อนไขต่าง แบบฟอร์ม เป็นต้น) แล้วแจ้งผลให้สถานศึกษาทราบ เพื่อนำไปใช้เป็นหลักฐานประกอบตัวบ่งชี้</a:t>
            </a:r>
            <a:endParaRPr kumimoji="0" lang="th-TH" sz="24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7A2D0-0BF0-4696-8206-F75D7372E71B}" type="slidenum">
              <a:rPr lang="th-TH" smtClean="0"/>
              <a:pPr>
                <a:defRPr/>
              </a:pPr>
              <a:t>15</a:t>
            </a:fld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น.อ. หญิง ชมภู  พัฒนพงษ์ รอง ผอ.กปภ.ยศ.ทร.</a:t>
            </a:r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7E25465-64F4-4905-8808-5F1B9573D993}" type="datetime1">
              <a:rPr lang="th-TH"/>
              <a:pPr>
                <a:defRPr/>
              </a:pPr>
              <a:t>26/03/55</a:t>
            </a:fld>
            <a:endParaRPr lang="th-TH"/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/>
        </p:nvGraphicFramePr>
        <p:xfrm>
          <a:off x="357159" y="2399235"/>
          <a:ext cx="8286780" cy="3672971"/>
        </p:xfrm>
        <a:graphic>
          <a:graphicData uri="http://schemas.openxmlformats.org/drawingml/2006/table">
            <a:tbl>
              <a:tblPr/>
              <a:tblGrid>
                <a:gridCol w="4585889"/>
                <a:gridCol w="482734"/>
                <a:gridCol w="563170"/>
                <a:gridCol w="643633"/>
                <a:gridCol w="643633"/>
                <a:gridCol w="724088"/>
                <a:gridCol w="643633"/>
              </a:tblGrid>
              <a:tr h="3745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ตัวบ่งชี้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นน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เกณฑ์การประเมิน (ระดับคะแนน)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035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๑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๒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๓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๔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๕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561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๓.๕ ระดับความสำเร็จของการบริการวิชาการและวิชาชีพแก่สังคม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(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สมศ.ตัวบ่งชี้ ๗)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๔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มี ๑ ข้อ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มี ๒ ข้อ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มี ๓ ข้อ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มี ๔ ข้อ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มีครบทุกข้อ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4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เกณฑ์การพิจารณา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: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292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(๑) มีการสรุปผลของแผนตาม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PDCA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 </a:t>
                      </a: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(๒) การดำเนินงานบรรลุเป้าหมายตามแผน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561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 </a:t>
                      </a: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(๓) การจัดกิจกรรม/โครงการ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</a:t>
                      </a: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มีผลกระทบที่เกิดประโยชน์และสร้างคุณค่าต่อสังคม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130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(๔) การจัดกิจกรรม/โครงการได้รับการยกย่องระดับกองทัพ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561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   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(๕) การจัดกิจกรรม/โครงการได้รับการยกย่องระดับชาติ/นานาชาติ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imes New Roman" pitchFamily="18" charset="0"/>
                        </a:rPr>
                        <a:t> 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28600" y="-857280"/>
            <a:ext cx="8686800" cy="1928826"/>
            <a:chOff x="2018" y="-620"/>
            <a:chExt cx="3311" cy="1224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57158" y="285728"/>
            <a:ext cx="8424866" cy="7858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ตัวอย่างการวิเคราะห์และรวบรวมข้อมูล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1071538" y="1285860"/>
            <a:ext cx="6715160" cy="71438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มาตรฐานที่ ๓ การบริการทางวิชาการและวิชาชีพ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D23A2F-FFCA-4C6C-AB29-D74C01F68615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8501122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Aft>
                <a:spcPts val="0"/>
              </a:spcAft>
            </a:pP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ตบช.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ที่ ๓.๕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ระดับความสำเร็จของการบริการวิชาการและวิชาชีพแก่สังคม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357430"/>
            <a:ext cx="8572560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วิธีวิเคราะห์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ตัวบ่งชี้นี้มีคำศัพท์ใดบ้าง? ใจความสำคัญอยู่ตรงไหน?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14282" y="3143248"/>
            <a:ext cx="8572560" cy="14287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คำศัพท์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เป้าหมายของแผน/เป้าหมายของโครงการ  ผลกระทบที่เกิดประโยชน์และสร้างคุณค่า   การได้รับการยกย่อง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214554"/>
            <a:ext cx="8572560" cy="4429156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กำหนดผู้รับผิดชอบ จัดทำแผนงาน โครงการบริการทางวิชาการและวิชาชีพ (ตามแบบฟอร์มการเขียนโครงการ  (กำหนดตัวชี้วัดความสำเร็จ/ค่าเป้าหมายให้ชัดเจน เป็นรูปธรรมและสามารถดำเนินการจริง ขั้นตอนการดำเนินงาน การติดตามประเมินผลโครงการ)</a:t>
            </a:r>
            <a:endParaRPr lang="th-TH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ขออนุมัติ ดำเนินการตามแผน 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ประชุมติดตามการดำเนินงานเป็นระยะ ๆ  ประเมินความพึงพอใจที่มีต่อโครงการ  ประเมินติดตามผลกระทบที่เกิดประโยชน์และสร้างคุณค่าแก่สังคม (เช่น แบบประเมิน สังเกตพฤติกรรมการเปลี่ยนแปลง  หนังสือขอบคุณ เป็นต้น)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สรุปผลการดำเนินงานหลังสิ้นสุดโครงการ  และรายงานผล (สาระของรายงาน ต้องระบุว่าได้ผลการดำเนินตามเป้าหมายที่กำหนดไว้หรือไม่   มีประโยชน์อย่าไรต่อสังคม  สรุปปัญหาข้อข้องและเสนอแนะวิธีแก้ไขสำหรับการปฏิบัติในครั้งต่อไป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รวมรวมหลักฐาน เช่น การเสนอขออนุมัติโครงการ การประชุมติดตามงาน รูปภาพกิจกรรม ผลประเมินความพึงพอใจ ผลประเมินโครงการ  หนังสือขอบคุณ โล่รางวัล (ถ้ามี) </a:t>
            </a:r>
            <a:endParaRPr kumimoji="0" lang="th-TH" sz="24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391FEA1-05FE-4B3F-9725-ED124DBF793D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2084" y="6430898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000156"/>
            <a:ext cx="8686800" cy="1928826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285720" y="71414"/>
            <a:ext cx="8424866" cy="7858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ตัวอย่างการวิเคราะห์และรวบรวมข้อมูล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1428740" y="1071546"/>
            <a:ext cx="6643722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มาตรฐานที่ ๗ การประกันและพัฒนาคุณภาพภายใน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graphicFrame>
        <p:nvGraphicFramePr>
          <p:cNvPr id="12" name="ตาราง 11"/>
          <p:cNvGraphicFramePr>
            <a:graphicFrameLocks noGrp="1"/>
          </p:cNvGraphicFramePr>
          <p:nvPr/>
        </p:nvGraphicFramePr>
        <p:xfrm>
          <a:off x="285720" y="1785926"/>
          <a:ext cx="8358243" cy="4769174"/>
        </p:xfrm>
        <a:graphic>
          <a:graphicData uri="http://schemas.openxmlformats.org/drawingml/2006/table">
            <a:tbl>
              <a:tblPr/>
              <a:tblGrid>
                <a:gridCol w="4625435"/>
                <a:gridCol w="486897"/>
                <a:gridCol w="568026"/>
                <a:gridCol w="649184"/>
                <a:gridCol w="649184"/>
                <a:gridCol w="730333"/>
                <a:gridCol w="649184"/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ตัวบ่งชี้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นน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เกณฑ์การประเมิน (ระดับคะแนน)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718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๑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๒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๓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๔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๕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๗.๒ การพัฒนาสถาบันการศึกษาจากผลการประเมินคุณภาพ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ภายใน </a:t>
                      </a:r>
                      <a:endParaRPr lang="en-US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สม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ศ.ตัวบ่งชี้ ๑๔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)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๑๕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มีข้อ ๑</a:t>
                      </a: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มีข้อ </a:t>
                      </a:r>
                      <a:endParaRPr lang="th-TH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-๒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มีข้อ ๑-๓</a:t>
                      </a: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มีข้อ </a:t>
                      </a:r>
                      <a:endParaRPr lang="th-TH" sz="1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-๔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มีครบทุกข้อ</a:t>
                      </a:r>
                      <a:endParaRPr lang="en-US" sz="1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เกณฑ์การพิจารณา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๑) มีรายงานการประเมินตนเองทุกหน่วยย่อยภายในสถานศึกษา ซึ่งเป็นรายงานที่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ถูกต้องเชื่อถือได้  เป็นประจำทุกปี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โดยได้รับความเห็นชอบจากผู้บริหารสถาบันการศึกษา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4877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(๒) มีการนำข้อเสนอแนะเพื่อการพัฒนาจากผลการประเมินคุณภาพภายในและภายนอกไปจัดทำแผนพัฒนาคุณภาพการศึกษาของสถาบัน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๓) มีการกำหนดผู้รับผิดชอบติดตาม การนำแผนพัฒนาคุณภาพการศึกษาอันเนื่องมาจากการประเมินคุณภาพภายในและภายนอกไปสู่การปฏิบัติ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714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๔) มีการพัฒนาการเรียนการสอน การบริหารของหน่วยงานย่อยในสถาบันการศึกษาอันเนื่องมาจากการประเมินคุณภาพภายในและภายนอก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๕) มีหน่วยงานต้นสังกัดสนับสนุนการพัฒนาในส่วนที่สถาบันการศึกษาไม่สามารถดำเนินการ</a:t>
                      </a:r>
                      <a:r>
                        <a:rPr lang="th-TH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ให้สำเร็จได้โดยสถาบันเอง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D23A2F-FFCA-4C6C-AB29-D74C01F68615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8501122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Aft>
                <a:spcPts val="0"/>
              </a:spcAft>
            </a:pP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ตบช.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ที่ ๗.๒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การพัฒนาสถาบันการศึกษาจากผลการประเมินคุณภาพภายใน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357430"/>
            <a:ext cx="8572560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วิธีวิเคราะห์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ตัวบ่งชี้นี้มีคำศัพท์ใดบ้าง? ใจความสำคัญอยู่ตรงไหน?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14282" y="3143248"/>
            <a:ext cx="8572560" cy="14287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คำศัพท์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ผลประเมินคุณภาพภายใน, รายงานการประเมินตนเอง,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แผนพัฒนาคุณภาพการศึกษา, การติดตามพัฒนาแผนพัฒนาคุณภาพการศึกษา, การพัฒนาการเรียนการสอน การบริหารงาน, หน่วยงานย่อย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F0DB760-46DD-44DA-86AE-C1756C57D9ED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71406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น.อ.หญิง ชมภู พัฒนพงษ์ รอง ผอ.กปภ.ยศ.ทร.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285908"/>
            <a:ext cx="8686800" cy="2714644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6600" b="1" dirty="0" smtClean="0">
                <a:latin typeface="TH SarabunPSK" pitchFamily="34" charset="-34"/>
                <a:cs typeface="TH SarabunPSK" pitchFamily="34" charset="-34"/>
              </a:rPr>
              <a:t>ความหมายและประเภทของตัวบ่งชี้</a:t>
            </a:r>
            <a:endParaRPr lang="th-TH" sz="6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3639925"/>
            <a:ext cx="8929718" cy="707886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    ๑. ตัวบ่งชี้เชิงคุณภาพ </a:t>
            </a:r>
            <a:endParaRPr lang="th-TH" sz="40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50" y="1519656"/>
            <a:ext cx="8929750" cy="2123658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 </a:t>
            </a:r>
            <a:r>
              <a:rPr 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เป็นตัวชนิดหนึ่งที่บอกถึงข้อมูลสารสนเทศของปัจจัยนำเข้า ผลผลิต ผลลัพธ์ และกระบวนการต่าง ๆ </a:t>
            </a:r>
          </a:p>
          <a:p>
            <a:r>
              <a:rPr lang="th-TH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 มี ๒ ประเภท</a:t>
            </a:r>
            <a:endParaRPr lang="th-TH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357694"/>
            <a:ext cx="8929718" cy="707886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    ๒. ตัวบ่งชี้เชิงปริมาณ </a:t>
            </a:r>
            <a:endParaRPr lang="th-TH" sz="40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214554"/>
            <a:ext cx="8572560" cy="428628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แต่งตั้ง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ประกันคุ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ณ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ภาพ,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รับผิดชอบ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ใ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นแต่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ละมาตรฐาน,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จัดทำแผนพัฒนาคุณภาพ,</a:t>
            </a:r>
            <a:r>
              <a:rPr kumimoji="0" lang="th-TH" sz="24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2400" b="1" i="0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ตรวจติดตามแผนพัฒนาคุณภาพการศึกษา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จัดทำแบบฟอร์มรายงานการประเมิน แจกจ่ายให้กับหน่วยงานย่อย  เพื่อให้หน่วยงานย่อยจัดทำรายงานการประเมินตนเองระดับหน่วยงานย่อย  ควรให้แล้วเสร็จภายในสิ้นปีการศึกษา  แล้วเสนอให้ผู้บริหารสถานศึกษา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จัดทำรายงานผลการประเมินตนเองของระดับสถาบัน  โดยอาศัยข้อมูลจากหน่วยงาน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ย่อย</a:t>
            </a:r>
            <a:endParaRPr lang="th-TH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ใน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SAR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ของหน่วยงานย่อย  นอกจากมีการสรุปผลการดำเนินงานตามตัวบ่งชี้/มาตรฐานที่รับผิดชอบแล้ว  ต้องมีการสรุปว่าได้นำข้อเสนอแนะที่ผ่านมาไปวางแผนแก้ไขอย่างไร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ถ้า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รร.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ยังไม่มีแผนพัฒนาคุณภาพการศึกษา ให้แต่งตั้ง คณะกรรมการจัดทำแผนพัฒนาคุณภาพการศึกษา  และจัดทำแผนพัฒนาคุณภาพการศึกษา  ให้ครอบคลุมทุกมาตรฐาน และข้อเสนอแนะจากผลประเมินที่ผ่านมา  แล้วจัดทำแผนปฏิบัติงานรายปี  แล้วเสนอความเห็นชอบจาก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  <a:endParaRPr lang="th-TH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285992"/>
            <a:ext cx="8572560" cy="41434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indent="-514350">
              <a:spcBef>
                <a:spcPct val="0"/>
              </a:spcBef>
              <a:buAutoNum type="thaiNumPeriod" startAt="6"/>
              <a:defRPr/>
            </a:pP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ถ้า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มีแผนพัฒนาคุณภาพการศึกษาแล้ว  ต้องทบทวนแผนปฏิบัติงานรายปี  และเสนอขอความเห็นชอบและอนุมัติแผนปฏิบัติงานประจำปีจาก </a:t>
            </a:r>
            <a:r>
              <a:rPr lang="th-TH" sz="24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สถานศึกษา (อย่าลืมค่าเป้าหมาย/ตัว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ชี้</a:t>
            </a:r>
          </a:p>
          <a:p>
            <a:pPr marL="51435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	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วัค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ความสำเร็จ)</a:t>
            </a:r>
          </a:p>
          <a:p>
            <a:pPr marL="51435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๗.	ประชุม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ติดตามและรายงานสรุปผลการดำเนินงานตามแผนปฏิบัติงานประจำปี อย่างน้อยทุกวงรอบ ๖ เดือน เสนอผู้บริหารและคณะกรรมการสถานศึกษา </a:t>
            </a:r>
          </a:p>
          <a:p>
            <a:pPr marL="51435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๘.	รวบรวม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หลักฐานการดำเนินงานที่แสดงว่ามีการปรับปรุงและพัฒนาคุณภาพที่ทำให้การจัดการเรียนการสอน  การบริหารงาน ดีขึ้น มีประสิทธิภาพมากขึ้น </a:t>
            </a:r>
          </a:p>
          <a:p>
            <a:pPr marL="51435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๙.	รวบรวม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หลักฐานที่หน่วยงานต้นสังกัดให้การสนับสนุนการดำเนินงาน ที่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รร.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ทำเองไม่ได้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๑๐.	พิจารณา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ว่ามีข้อมูลใดที่หน่วยต้นสังกัดให้การสนับสนุนในสิ่งที่สถานศึกษาไม่สามารถดำเนินการได้ด้วยตนเอง</a:t>
            </a:r>
            <a:endParaRPr kumimoji="0" lang="th-TH" sz="24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65FD20C-E168-4A70-8E27-1B820FC0270F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326" y="6429396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57150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การวิเคราะห์ผลดำเนินงาน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 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ตัวบ่งชี้เชิงคุณภาพ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71406" y="2214554"/>
            <a:ext cx="8929750" cy="4643446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หน่วยย่อยภายในสถานศึกษาจัดทำรายงานประจำปีเสนอผู้บริหาร ประกอบด้วย หน่วย  ......, ...., ....</a:t>
            </a:r>
            <a:endParaRPr kumimoji="0" lang="th-TH" sz="2400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มีการนำข้อเสนอแนะจากผลประเมินคุณภาพ มาปรับปรุงแก้ไข ได้แก่ .......................................... และผลประเมินคุณภาพภายนอกมาแก้ไข ได้แก่ .......................................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มี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/หน่วยงาน ในการตรวจติดตามแผนพัฒนาคุณภาพการศึกษา ปีละ ...ครั้ง  โดยการจัดประชุม  เมื่อ ......... พร้อมทั้งรายงานผลการปฏิบัติให้คณะกรรมการสถานศึกษาทราบ </a:t>
            </a:r>
          </a:p>
          <a:p>
            <a:pPr marL="514350" lvl="0" indent="-514350">
              <a:spcBef>
                <a:spcPct val="0"/>
              </a:spcBef>
              <a:buAutoNum type="thaiNumPeriod" startAt="4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ผลความสำเร็จใน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การพัฒนาการเรียนการสอน การบริหารของหน่วยงานย่อยในสถาบันการศึกษาอันเนื่องมาจากการประเมินคุณภาพภายในและภายนอก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 เช่น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นร.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มีผลสมฤทธิ์ทางการเรียนสูงขึ้น  มีจำนวนผลงานนวัตกรรม/วิจัย จำนวนมากขึ้น  มีการนำฐานข้อมูลกำลังพลครบทุกด้าน  ได้รับงบประมาณสนับสนุนจากต้นสังกัดในการทำประกันคุณภาพ ฯลฯ   </a:t>
            </a:r>
          </a:p>
          <a:p>
            <a:pPr marL="514350" lvl="0" indent="-514350">
              <a:spcBef>
                <a:spcPct val="0"/>
              </a:spcBef>
              <a:buAutoNum type="thaiNumPeriod" startAt="4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หน่วยต้นสังกัดให้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งป.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สนับสนุนการจัดทำผลงานวิจัย/นวัตกรรม  หรืออื่นๆ จัดหา คอม.</a:t>
            </a:r>
          </a:p>
          <a:p>
            <a:pPr marL="514350" lvl="0" indent="-514350">
              <a:spcBef>
                <a:spcPct val="0"/>
              </a:spcBef>
              <a:buAutoNum type="thaiNumPeriod" startAt="4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สรุปว่าดำเนินการได้ตามเกณฑ์พิจารณา  จำนวน ...ข้อ นำผลไปเปรียบเทียบกับเกณฑ์ประเมิน ตรงกับระดับคะแนน ..... คะแนน</a:t>
            </a:r>
          </a:p>
          <a:p>
            <a:pPr marL="514350" lvl="0" indent="-514350">
              <a:spcBef>
                <a:spcPct val="0"/>
              </a:spcBef>
              <a:buAutoNum type="thaiNumPeriod" startAt="4"/>
              <a:defRPr/>
            </a:pPr>
            <a:endParaRPr kumimoji="0" lang="th-TH" sz="2400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93C4683-0D43-4F5D-8C6E-84D0EE801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>
                <a:solidFill>
                  <a:srgbClr val="FF0000"/>
                </a:solidFill>
              </a:rPr>
              <a:t>น.อ.หญิง ชมภู พัฒนพงษ์ รอง ผอ.กปภ.ยศ.ทร.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857280"/>
            <a:ext cx="8686800" cy="1928826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285728"/>
            <a:ext cx="8424866" cy="7858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ตัวอย่างการวิเคราะห์และรวบรวมข้อมูล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000232" y="1285860"/>
            <a:ext cx="5786466" cy="71438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ตัว</a:t>
            </a:r>
            <a:r>
              <a:rPr kumimoji="0" lang="th-TH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บ่งชี้อัต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ลักษณ์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285720" y="2200276"/>
          <a:ext cx="8358243" cy="4371996"/>
        </p:xfrm>
        <a:graphic>
          <a:graphicData uri="http://schemas.openxmlformats.org/drawingml/2006/table">
            <a:tbl>
              <a:tblPr/>
              <a:tblGrid>
                <a:gridCol w="4625435"/>
                <a:gridCol w="486897"/>
                <a:gridCol w="568026"/>
                <a:gridCol w="649184"/>
                <a:gridCol w="649184"/>
                <a:gridCol w="730333"/>
                <a:gridCol w="649184"/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ตัวบ่งชี้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นน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เกณฑ์การประเมิน (ระดับคะแนน)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718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๑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๒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๓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๔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๕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ผลการพัฒนาให้บรรลุปรัชญา วัตถุประสงค์ของการจัดตั้งสถาบัน</a:t>
                      </a:r>
                      <a:r>
                        <a:rPr lang="th-TH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และ/หรือตามจุดเน้น จุดเด่นของสถานศึกษา โดยผ่านความเห็นชอบของ </a:t>
                      </a:r>
                      <a:r>
                        <a:rPr lang="th-TH" sz="1800" b="1" baseline="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คณก.</a:t>
                      </a:r>
                      <a:r>
                        <a:rPr lang="th-TH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สถานศึกษา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(ตัวบ่งชี้ที่ ๑๕</a:t>
                      </a:r>
                      <a:r>
                        <a:rPr lang="th-TH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ของ สมศ.)  (ทำ ๒ เรื่อง)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๑๐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 ข้อ 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 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 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 ข้อ 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๕-๖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เกณฑ์การพิจารณา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(๑) มีแผนงานการชี้นำ หรืแก้ปัญหาในด้านที่ระบุ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(๒) การดำเนินงานตามแผน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489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(๓) มีการจัดโครงการ/กิจกรรมที่เสริมสร้างความเข้มแข็งของชุมชน/</a:t>
                      </a:r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หน่วยงานภายนอก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(๔) มีการติดตามและประเมินผลโครงการ/กิจกรรม และนำผลการประเมินไปปรับปรุง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714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(๕) ได้รับการยกย่องระดับกองทัพ/ภูมิภาค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(๖) ได้รับการยกย่องระดับชาติ/นานาชาติ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05763"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D23A2F-FFCA-4C6C-AB29-D74C01F68615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7147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357158" y="1571612"/>
            <a:ext cx="8501122" cy="164307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Aft>
                <a:spcPts val="0"/>
              </a:spcAft>
            </a:pP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ตบช.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มาตรการส่งเสริม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ผล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การชี้นำและ/หรือแก้ปัญหาสังคมในด้านต่าง ๆ ของสถานศึกษา (เลือก ๒ โครงการ) โดยผ่านความเห็นชอบของคณะกรรมการสถานศึกษา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3357562"/>
            <a:ext cx="8572560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วิธีวิเคราะห์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ตัวบ่งชี้นี้มีคำศัพท์ใดบ้าง? ใจความสำคัญอยู่ตรงไหน?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14282" y="4143380"/>
            <a:ext cx="8572560" cy="14287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คำศัพท์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ตัวบ่งชี้มาตรการส่งเสริม , </a:t>
            </a:r>
            <a:r>
              <a:rPr kumimoji="0" lang="th-TH" sz="32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สถานศึกษา, โครงการที่ช่วยชี้นำสังคม/แก้ปัญหาให้สังคม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00174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071678"/>
            <a:ext cx="8572560" cy="4429156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แต่งตั้ง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  <a:r>
              <a:rPr kumimoji="0" lang="th-TH" sz="24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(ถ้ายังไม่มี)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ประกอบด้วย ประธานควรเป็น ผบ.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ชา ของ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ผู้บริหาร  เลขานุการควรเป็นผู้บริหารสถานศึกษา  และมีบุคคลภายนอกสถาบันร่วมเป็น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เช่น ผู้ทรงคุณวุฒิเฉพาะด้าน จากภายนอก  ผู้แทนหน่วยรับบรรจุ  ผู้แทนชุมชุนภายนอก (ที่เอื้อประโยชน์ต่อสถาบัน)</a:t>
            </a:r>
            <a:endParaRPr kumimoji="0" lang="th-TH" sz="2400" b="1" i="0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แต่งตั้งผู้รับผิดชอบตัวบ่งชี้มาตรการส่งเสริม</a:t>
            </a:r>
            <a:endParaRPr kumimoji="0" lang="th-TH" sz="2400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ประชุมวางแผนเลือกดำเนินการโครงการเกี่ยวกับการชี้นำ/ช่วยแก้ปัญหาสังคม จำนวน ๒ เรื่อง/โครงการ จัดทำรายละเอียดโครงการ ต้องมีการ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กำหนดค่าเป้าหมาย/ตัวชี้วัดความสำเร็จ ที่ชัดเจนเป็นรูปธรรม จับต้องหรือวัดผลได้และสามารถปฏิบัติได้จริง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เสนอขอความเห็นชอบจาก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ดำเนินการตามขั้นตอนที่กำหนดในโครงการ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มีการตรวจติดตามการดำเนินงานตามโครงการเป็นระยะ ๆ  และติดตามผลกระทบที่ก่อประโยชน์ให้กับสังคม ชุมชุนองค์กรหน่วยงานภายนอก หรือประเทศ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00174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071678"/>
            <a:ext cx="8572560" cy="2571768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๗.	ประเมินความพึงพอใจของผู้ที่มีส่วนเกี่ยวข้องต่อโครงการ  และประเมินผลกระทบ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ที่ก่อประโยชน์ให้กับสังคม ชุมชุนองค์กรหน่วยงานภายนอก หรือประเทศ</a:t>
            </a:r>
            <a:endParaRPr lang="th-TH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๘.	จัดส่งโครงการเข้าประกวดในระดับกองทัพ/ระดับชาติ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๙.	ประเมินโครงการหลังเสร็จสิ้นโครงการ (ประกอบด้วย ผลประมินความพึงพอใจของผู้ที่มีส่วนเกี่ยวข้อง ผลสำเร็จตามเป้าหมายที่กำหดหรือไม่ งบประมาณ ข้อเสนอเพื่อการแก้ไขครั้งต่อไป ผลกระทบ/ประโยชน์ที่ชุมชนหรือสังคมหรือประเทศได้รับ)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๑๐.	รายงานสรุปผลการดำเนินงานเสนอผู้บริหาร/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65FD20C-E168-4A70-8E27-1B820FC0270F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326" y="6429396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4857784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ข้อมูลและเอกสารประกอบการพิจารณา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14282" y="2143116"/>
            <a:ext cx="8572560" cy="435769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คำสั่งแต่งตั้ง </a:t>
            </a:r>
            <a:r>
              <a:rPr kumimoji="0" lang="th-TH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สถานศึกษา และผู้รับผิดของตัวบ่งชี้มาตรการส่งเสริม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หนังสือเชิญประชุมและรายงานการประชุมพิจารณาโครงการชี้นำ/ช่วยแก้ปัญหาให้สังคม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หลักฐานการเสนอขอความเห็นชอบโครงการและการและอนุมัติโครงการ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รายละเอียดโครงการและแผนดำเนินงาน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รายงานผลการตรวจติดตามการดำเนินโครงการตามวงรอบ/ระยะ/ที่กำหนด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แบบประเมินความพึงพอใจ และแบบประเมินโครงการ 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หนังสือชมเชยยกย่อง/ประกาศนียบัตร/โล่รางวัลจากการดำเนินโครงการ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รายงานและสรุปผลการประเมินโครงการ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93C4683-0D43-4F5D-8C6E-84D0EE801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h-TH">
                <a:solidFill>
                  <a:srgbClr val="FF0000"/>
                </a:solidFill>
              </a:rPr>
              <a:t>น.อ.หญิง ชมภู พัฒนพงษ์ รอง ผอ.กปภ.ยศ.ทร.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857280"/>
            <a:ext cx="8686800" cy="1928826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285728"/>
            <a:ext cx="8424866" cy="7858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ตัวอย่างการวิเคราะห์และรวบรวมข้อมูล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000232" y="1285860"/>
            <a:ext cx="5786466" cy="71438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ตัวบ่งชี้มาตรการส่งเสริม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285720" y="2200276"/>
          <a:ext cx="8358243" cy="4371996"/>
        </p:xfrm>
        <a:graphic>
          <a:graphicData uri="http://schemas.openxmlformats.org/drawingml/2006/table">
            <a:tbl>
              <a:tblPr/>
              <a:tblGrid>
                <a:gridCol w="4625435"/>
                <a:gridCol w="486897"/>
                <a:gridCol w="568026"/>
                <a:gridCol w="649184"/>
                <a:gridCol w="649184"/>
                <a:gridCol w="730333"/>
                <a:gridCol w="649184"/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ตัวบ่งชี้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นน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เกณฑ์การประเมิน (ระดับคะแนน)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718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๑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๒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๓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๔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๕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ผลการชี้นำและ/หรือแก้ปัญหาสังคมในด้านต่าง ๆ ของสถานศึกษา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(ให้ระบุชื่อเรื่อง/โครงการ อย่างน้อย ๒ เรื่อง/โครงการ) โดยผ่านความเห็นชอบของคณะกรรมการสถานศึกษา (ตัวบ่งชี้ที่ ๑๖</a:t>
                      </a:r>
                      <a:r>
                        <a:rPr lang="th-TH" sz="1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ของ สมศ.)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๑๐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๑ ข้อ 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๒ 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๓ 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๔ ข้อ 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มี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๕-๖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u="sng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เกณฑ์การพิจารณา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: 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ข้อ</a:t>
                      </a: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(๑) มีแผนงานการชี้นำ หรืแก้ปัญหาในด้านที่ระบุ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(๒) การดำเนินงานตามแผน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489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(๓) มีการจัดโครงการ/กิจกรรมที่เสริมสร้างความเข้มแข็งของชุมชน/</a:t>
                      </a:r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หน่วยงานภายนอก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(๔) มีการติดตามและประเมินผลโครงการ/กิจกรรม และนำผลการประเมินไปปรับปรุง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2714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(๕) ได้รับการยกย่องระดับกองทัพ/ภูมิภาค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(๖) ได้รับการยกย่องระดับชาติ/นานาชาติ</a:t>
                      </a:r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05763"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D23A2F-FFCA-4C6C-AB29-D74C01F68615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7147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357158" y="1571612"/>
            <a:ext cx="8501122" cy="164307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>
              <a:spcAft>
                <a:spcPts val="0"/>
              </a:spcAft>
            </a:pP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ตบช.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มาตรการส่งเสริม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ผล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การชี้นำและ/หรือแก้ปัญหาสังคมในด้านต่าง ๆ ของสถานศึกษา (เลือก ๒ โครงการ) โดยผ่านความเห็นชอบของคณะกรรมการสถานศึกษา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3357562"/>
            <a:ext cx="8572560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วิธีวิเคราะห์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ตัวบ่งชี้นี้มีคำศัพท์ใดบ้าง? ใจความสำคัญอยู่ตรงไหน?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14282" y="4143380"/>
            <a:ext cx="8572560" cy="14287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คำศัพท์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ตัวบ่งชี้มาตรการส่งเสริม , </a:t>
            </a:r>
            <a:r>
              <a:rPr kumimoji="0" lang="th-TH" sz="32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สถานศึกษา, โครงการที่ช่วยชี้นำสังคม/แก้ปัญหาให้สังคม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87693D-D1A9-4507-A1F0-66AB80735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71406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>
                <a:solidFill>
                  <a:schemeClr val="bg1"/>
                </a:solidFill>
              </a:rPr>
              <a:t>น.อ.หญิง ชมภู พัฒนพงษ์ รอง ผอ.กปภ.ยศ.ทร.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285908"/>
            <a:ext cx="8686800" cy="2714644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7200" b="1" dirty="0" smtClean="0">
                <a:latin typeface="TH SarabunPSK" pitchFamily="34" charset="-34"/>
                <a:cs typeface="TH SarabunPSK" pitchFamily="34" charset="-34"/>
              </a:rPr>
              <a:t>ประเภทของตัวบ่งชี้</a:t>
            </a:r>
            <a:endParaRPr lang="th-TH" sz="7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571612"/>
            <a:ext cx="8929718" cy="3170099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 </a:t>
            </a:r>
            <a:r>
              <a:rPr lang="th-TH" sz="40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ตัวบ่งชี้เชิงคุณภาพ</a:t>
            </a: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วัดผลการดำเนินงานว่ามีระบบและกลไกการดำเนินงานในแต่ละมาตรฐานเป็นอย่างไร  โดยมีเกณฑ์พิจารณาว่าตัวบ่งชี้มีคุณภาพหรือไม่มีคุณภาพ  อยู่ในระดับใด มักจะมีคำว่า ประสิทธิภาพ ประสิทธิผล ระบบ ศักยภาพ  เป็นต้น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633280"/>
            <a:ext cx="8929718" cy="1938992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 </a:t>
            </a:r>
            <a:r>
              <a:rPr lang="th-TH" sz="40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ตัวบ่งชี้เชิงปริมาณ</a:t>
            </a: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เป็นค่าตัวเลขที่บ่งบอกว่ามีคุณภาพอยู่ในระดับใด มักจะมีคำว่า เช่น ร้อยละ จำนวนครั้ง อัตราส่วน สัดส่วน  เป็นต้น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00174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071678"/>
            <a:ext cx="8572560" cy="4429156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แต่งตั้ง </a:t>
            </a:r>
            <a:r>
              <a:rPr kumimoji="0" lang="th-TH" sz="24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sz="24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  <a:r>
              <a:rPr kumimoji="0" lang="th-TH" sz="24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(ถ้ายังไม่มี)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ประกอบด้วย ประธานควรเป็น ผบ.ชาของผู้บริหาร  เลขานุการควรเป็นผู้บริหารสถานศึกษา  และมีบุคคลภายนอกสถาบันร่วมเป็น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เช่น ผู้ทรงคุณวุฒิเฉพาะด้าน จากภายนอก  ผู้แทนหน่วยรับบรรจุ  ผู้แทนชุมชุนภายนอก (ที่เอื้อประโยชน์ต่อสถาบัน)</a:t>
            </a:r>
            <a:endParaRPr kumimoji="0" lang="th-TH" sz="2400" b="1" i="0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แต่งตั้งผู้รับผิดชอบตัวบ่งชี้มาตรการส่งเสริม</a:t>
            </a:r>
            <a:endParaRPr kumimoji="0" lang="th-TH" sz="2400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ประชุมวางแผนเลือกดำเนินการโครงการเกี่ยวกับการชี้นำ/ช่วยแก้ปัญหาสังคม จำนวน ๒ เรื่อง/โครงการ จัดทำรายละเอียดโครงการ ต้องมีการ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กำหนดค่าเป้าหมาย/ตัวชี้วัด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ความสำเร็จที่</a:t>
            </a:r>
            <a:r>
              <a:rPr lang="th-TH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ชัดเจน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เป็นรูปธรรม จับต้องหรือวัดผลได้และสามารถปฏิบัติได้จริง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เสนอขอความเห็นชอบจาก 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ดำเนินการตามขั้นตอนที่กำหนดในโครงการ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มีการตรวจติดตามการดำเนินงานตามโครงการเป็นระยะ ๆ  และติดตามผลกระทบที่ก่อประโยชน์ให้กับสังคม ชุมชุนองค์กรหน่วยงานภายนอก หรือประเทศ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00174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071678"/>
            <a:ext cx="8572560" cy="2571768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๗.	ประเมินความพึงพอใจของผู้ที่มีส่วนเกี่ยวข้องต่อโครงการ  และประเมินผลกระทบ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ที่ก่อประโยชน์ให้กับสังคม ชุมชุนองค์กรหน่วยงานภายนอก หรือประเทศ</a:t>
            </a:r>
            <a:endParaRPr lang="th-TH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๘.	จัดส่งโครงการเข้าประกวดในระดับกองทัพ/ระดับชาติ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๙.	ประเมินโครงการหลังเสร็จสิ้นโครงการ (ประกอบด้วย ผลประมินความพึงพอใจของผู้ที่มีส่วนเกี่ยวข้อง ผลสำเร็จตามเป้าหมายที่กำหดหรือไม่ งบประมาณ ข้อเสนอเพื่อการแก้ไขครั้งต่อไป ผลกระทบ/ประโยชน์ที่ชุมชนหรือสังคมหรือประเทศได้รับ)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๑๐.	รายงานสรุปผลการดำเนินงานเสนอผู้บริหาร/</a:t>
            </a:r>
            <a:r>
              <a:rPr lang="th-TH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สถานศึกษา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65FD20C-E168-4A70-8E27-1B820FC0270F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3326" y="6429396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4857784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ข้อมูลและเอกสารประกอบการพิจารณา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14282" y="2214554"/>
            <a:ext cx="8572560" cy="4572008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คำสั่งแต่งตั้ง </a:t>
            </a:r>
            <a:r>
              <a:rPr kumimoji="0" lang="th-TH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คณก.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สถานศึกษา และผู้รับผิดของตัวบ่งชี้มาตรการส่งเสริม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หนังสือเชิญประชุมและรายงานการประชุมพิจารณาโครงการชี้นำ/ช่วยแก้ปัญหาให้สังคม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หลักฐานการเสนอขอความเห็นชอบโครงการและการและอนุมัติโครงการ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รายละเอียดโครงการและแผนดำเนินงาน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รายงานผลการตรวจติดตามการดำเนินโครงการตามวงรอบ/ระยะ/ที่กำหนด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แบบประเมินความพึงพอใจ และแบบประเมินโครงการ </a:t>
            </a:r>
          </a:p>
          <a:p>
            <a:pPr marL="514350" indent="-514350">
              <a:spcBef>
                <a:spcPct val="0"/>
              </a:spcBef>
              <a:buFontTx/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หนังสือชมเชยยกย่อง/ประกาศนียบัตร/โล่รางวัลจากการดำเนินโครงการ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รายงานและสรุปผลการประเมินโครงการ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6C7611-1438-4B5F-B276-CED1EFABFE82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214346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285908"/>
            <a:ext cx="8686800" cy="2714644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142852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7200" b="1" dirty="0" smtClean="0">
                <a:latin typeface="TH SarabunPSK" pitchFamily="34" charset="-34"/>
                <a:cs typeface="TH SarabunPSK" pitchFamily="34" charset="-34"/>
              </a:rPr>
              <a:t>การวิเคราะห์ข้อมูล</a:t>
            </a:r>
            <a:endParaRPr lang="th-TH" sz="7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534057"/>
            <a:ext cx="8929718" cy="1323439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๑. </a:t>
            </a:r>
            <a:r>
              <a:rPr lang="th-TH" sz="40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การแปลความหมาย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นำผลที่ได้มาเปรียบเทียบกับเกณฑ์ที่กำหนด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06" y="4374917"/>
            <a:ext cx="8929718" cy="2554545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๓. </a:t>
            </a:r>
            <a:r>
              <a:rPr lang="th-TH" sz="40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นำผลการประเมินมาปรับปรุง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เป็นการนำเสนอผลประเมินที่มีความถูกต้อง เสนอให้ผู้เกี่ยวข้องเพื่อนำไปปรับปรุงการปฏิบัติงานของผู้บริหารและ </a:t>
            </a:r>
            <a:r>
              <a:rPr lang="th-TH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จนท.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และใช้วางแผนพัฒนาต่อไป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2" y="2643182"/>
            <a:ext cx="8929718" cy="1938992"/>
          </a:xfrm>
          <a:prstGeom prst="rect">
            <a:avLst/>
          </a:prstGeom>
          <a:noFill/>
          <a:ln w="76200">
            <a:noFill/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๒. </a:t>
            </a:r>
            <a:r>
              <a:rPr lang="th-TH" sz="40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การตรวจสอบ/ปรับปรุงคุณภาพ </a:t>
            </a:r>
            <a:r>
              <a:rPr lang="en-US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ตรวจสอบกระบวนการและผลประเมินว่ามีความสมบูรณ์ ถูกต้อง น่าเชื่อถือ และเป็นปัจจุบัน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C21B5C9-6E13-49F2-B8BC-52A99E1C72E7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142844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</a:rPr>
              <a:t>น.อ.</a:t>
            </a:r>
            <a:r>
              <a:rPr lang="th-TH" dirty="0">
                <a:solidFill>
                  <a:schemeClr val="bg1"/>
                </a:solidFill>
              </a:rPr>
              <a:t>หญิง </a:t>
            </a:r>
            <a:r>
              <a:rPr lang="th-TH" dirty="0" err="1">
                <a:solidFill>
                  <a:schemeClr val="bg1"/>
                </a:solidFill>
              </a:rPr>
              <a:t>ชมภู</a:t>
            </a: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err="1">
                <a:solidFill>
                  <a:schemeClr val="bg1"/>
                </a:solidFill>
              </a:rPr>
              <a:t>พัฒนพงษ์</a:t>
            </a:r>
            <a:r>
              <a:rPr lang="th-TH" dirty="0">
                <a:solidFill>
                  <a:schemeClr val="bg1"/>
                </a:solidFill>
              </a:rPr>
              <a:t> รอง ผอ.</a:t>
            </a:r>
            <a:r>
              <a:rPr lang="th-TH" dirty="0" err="1">
                <a:solidFill>
                  <a:schemeClr val="bg1"/>
                </a:solidFill>
              </a:rPr>
              <a:t>กปภ.ยศ.ทร.</a:t>
            </a:r>
            <a:r>
              <a:rPr lang="th-TH" dirty="0">
                <a:solidFill>
                  <a:schemeClr val="bg1"/>
                </a:solidFill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643098"/>
            <a:ext cx="8686800" cy="3214710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14"/>
            <a:ext cx="8424866" cy="1357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การรวบรวมข้อมูล/</a:t>
            </a:r>
          </a:p>
          <a:p>
            <a:pPr algn="ctr">
              <a:defRPr/>
            </a:pPr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การจัดเก็บข้อมูลสารสนเทศ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676933"/>
            <a:ext cx="8929718" cy="3785652"/>
          </a:xfrm>
          <a:prstGeom prst="rect">
            <a:avLst/>
          </a:prstGeom>
          <a:noFill/>
          <a:ln w="76200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เป็นการรวบรวมข้อมูลหรือจัดเก็บข้อมูล ทั้งในส่วนที่เป็นข้อมูลดิบและข้อมูลสารสนเทศในรูปแบบต่าง ๆ ให้สะดวกต่อการค้นหาเพื่อนำมาใช้ประโยชน์ อาจจัดเก็บเป็นแฟ้มเอกสารหรือแฟ้มอิเล็กทรอนิกส์ตามศักยภาพของสถานศึกษา  โดยคำนึงถึงความสะดวกในการค้นหา และสามารถปรับเปลี่ยนปรับปรุงข้อมูลให้เป็นปัจจุบัน  หรือการนำผลไปประมวลใหม่</a:t>
            </a:r>
            <a:endParaRPr lang="th-TH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Line 39"/>
          <p:cNvSpPr>
            <a:spLocks noChangeShapeType="1"/>
          </p:cNvSpPr>
          <p:nvPr/>
        </p:nvSpPr>
        <p:spPr bwMode="auto">
          <a:xfrm>
            <a:off x="7143768" y="314324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34" name="Line 39"/>
          <p:cNvSpPr>
            <a:spLocks noChangeShapeType="1"/>
          </p:cNvSpPr>
          <p:nvPr/>
        </p:nvSpPr>
        <p:spPr bwMode="auto">
          <a:xfrm>
            <a:off x="7143768" y="2357430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79" name="Line 31"/>
          <p:cNvSpPr>
            <a:spLocks noChangeShapeType="1"/>
          </p:cNvSpPr>
          <p:nvPr/>
        </p:nvSpPr>
        <p:spPr bwMode="auto">
          <a:xfrm flipV="1">
            <a:off x="1831975" y="3925894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87" name="Line 39"/>
          <p:cNvSpPr>
            <a:spLocks noChangeShapeType="1"/>
          </p:cNvSpPr>
          <p:nvPr/>
        </p:nvSpPr>
        <p:spPr bwMode="auto">
          <a:xfrm>
            <a:off x="7131050" y="142556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91" name="Line 43"/>
          <p:cNvSpPr>
            <a:spLocks noChangeShapeType="1"/>
          </p:cNvSpPr>
          <p:nvPr/>
        </p:nvSpPr>
        <p:spPr bwMode="auto">
          <a:xfrm>
            <a:off x="7164388" y="3929066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92" name="Line 44"/>
          <p:cNvSpPr>
            <a:spLocks noChangeShapeType="1"/>
          </p:cNvSpPr>
          <p:nvPr/>
        </p:nvSpPr>
        <p:spPr bwMode="auto">
          <a:xfrm>
            <a:off x="7164388" y="573405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93" name="Line 45"/>
          <p:cNvSpPr>
            <a:spLocks noChangeShapeType="1"/>
          </p:cNvSpPr>
          <p:nvPr/>
        </p:nvSpPr>
        <p:spPr bwMode="auto">
          <a:xfrm>
            <a:off x="7164388" y="49418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974975" y="1989138"/>
            <a:ext cx="863600" cy="889000"/>
            <a:chOff x="1874" y="1253"/>
            <a:chExt cx="544" cy="560"/>
          </a:xfrm>
        </p:grpSpPr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>
              <a:off x="2418" y="1253"/>
              <a:ext cx="0" cy="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h-TH"/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 flipH="1">
              <a:off x="1874" y="1253"/>
              <a:ext cx="5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085" name="Line 37"/>
          <p:cNvSpPr>
            <a:spLocks noChangeShapeType="1"/>
          </p:cNvSpPr>
          <p:nvPr/>
        </p:nvSpPr>
        <p:spPr bwMode="auto">
          <a:xfrm>
            <a:off x="5435600" y="3284538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>
            <a:off x="5724525" y="1268413"/>
            <a:ext cx="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55565" y="1714488"/>
            <a:ext cx="2987675" cy="490549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ข้อมูลส่วนบุคคลในระบบฐานข้อมูล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684213" y="2565400"/>
            <a:ext cx="2232025" cy="1295400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ข้อมูลจากหน่วยงานที่เกี่ยวข้อง</a:t>
            </a:r>
          </a:p>
          <a:p>
            <a:pPr algn="ctr"/>
            <a:r>
              <a:rPr lang="th-TH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ในแต่ละมาตรฐาน</a:t>
            </a: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6156325" y="1052513"/>
            <a:ext cx="1944688" cy="431800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ตรวจสอบข้อมูล</a:t>
            </a: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6156324" y="1865294"/>
            <a:ext cx="2487641" cy="635012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จัดเตรียมข้อมูลให้อยู่ในรูปแบบ</a:t>
            </a: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ที่ประมวลผลได้</a:t>
            </a: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6156325" y="2782886"/>
            <a:ext cx="1944688" cy="431800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ประมวลผลข้อมูล</a:t>
            </a: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6156325" y="3568704"/>
            <a:ext cx="1944688" cy="431800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จัดทำรายงานข้อมูล</a:t>
            </a:r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6156325" y="4422786"/>
            <a:ext cx="1944688" cy="649288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ส่งข้อมูลให้คณะกรรมการ</a:t>
            </a: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พิจารณา</a:t>
            </a: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6156325" y="5357826"/>
            <a:ext cx="1944688" cy="431800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แก้ไข</a:t>
            </a:r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>
            <a:off x="6072198" y="6118266"/>
            <a:ext cx="2273327" cy="525444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จัดทำรายงานฉบับสมบูรณ์</a:t>
            </a: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1187450" y="1196975"/>
            <a:ext cx="1368425" cy="40011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แหล่งข้อมูล</a:t>
            </a:r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>
            <a:off x="684213" y="4494225"/>
            <a:ext cx="2303462" cy="792163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ข้อมูลจากผู้ที่รับผิดชอบ</a:t>
            </a: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ในแต่ละตัวบ่งชี้</a:t>
            </a:r>
          </a:p>
        </p:txBody>
      </p:sp>
      <p:sp>
        <p:nvSpPr>
          <p:cNvPr id="2070" name="AutoShape 22"/>
          <p:cNvSpPr>
            <a:spLocks noChangeArrowheads="1"/>
          </p:cNvSpPr>
          <p:nvPr/>
        </p:nvSpPr>
        <p:spPr bwMode="auto">
          <a:xfrm>
            <a:off x="3643306" y="3000372"/>
            <a:ext cx="1928826" cy="857256"/>
          </a:xfrm>
          <a:prstGeom prst="flowChartAlternate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งานประกันคุณภาพ ฯ</a:t>
            </a:r>
          </a:p>
        </p:txBody>
      </p:sp>
      <p:sp>
        <p:nvSpPr>
          <p:cNvPr id="2080" name="Line 32"/>
          <p:cNvSpPr>
            <a:spLocks noChangeShapeType="1"/>
          </p:cNvSpPr>
          <p:nvPr/>
        </p:nvSpPr>
        <p:spPr bwMode="auto">
          <a:xfrm>
            <a:off x="2995606" y="321310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2086" name="Line 38"/>
          <p:cNvSpPr>
            <a:spLocks noChangeShapeType="1"/>
          </p:cNvSpPr>
          <p:nvPr/>
        </p:nvSpPr>
        <p:spPr bwMode="auto">
          <a:xfrm>
            <a:off x="5724525" y="126841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grpSp>
        <p:nvGrpSpPr>
          <p:cNvPr id="30" name="Group 2"/>
          <p:cNvGrpSpPr>
            <a:grpSpLocks/>
          </p:cNvGrpSpPr>
          <p:nvPr/>
        </p:nvGrpSpPr>
        <p:grpSpPr bwMode="auto">
          <a:xfrm>
            <a:off x="228600" y="-714404"/>
            <a:ext cx="8686800" cy="1643074"/>
            <a:chOff x="2018" y="-620"/>
            <a:chExt cx="3311" cy="1224"/>
          </a:xfrm>
        </p:grpSpPr>
        <p:sp>
          <p:nvSpPr>
            <p:cNvPr id="31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357158" y="-24"/>
            <a:ext cx="8424866" cy="10001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ผังแสดงกระบวนการในการรวบรวมข้อมูล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93C4683-0D43-4F5D-8C6E-84D0EE8012E0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71406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>
                <a:solidFill>
                  <a:schemeClr val="bg1"/>
                </a:solidFill>
              </a:rPr>
              <a:t>น.อ.หญิง ชมภู พัฒนพงษ์ รอง ผอ.กปภ.ยศ.ทร.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857280"/>
            <a:ext cx="8686800" cy="1928826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285728"/>
            <a:ext cx="8424866" cy="7858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ตัวอย่างการวิเคราะห์และรวบรวมข้อมูล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000232" y="1285860"/>
            <a:ext cx="5786466" cy="71438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มาตรฐานที่ ๑ คุณภาพผู้สำเร็จการศึกษา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/>
        </p:nvGraphicFramePr>
        <p:xfrm>
          <a:off x="428596" y="2357430"/>
          <a:ext cx="8215342" cy="2931795"/>
        </p:xfrm>
        <a:graphic>
          <a:graphicData uri="http://schemas.openxmlformats.org/drawingml/2006/table">
            <a:tbl>
              <a:tblPr/>
              <a:tblGrid>
                <a:gridCol w="4547793"/>
                <a:gridCol w="397364"/>
                <a:gridCol w="638085"/>
                <a:gridCol w="638085"/>
                <a:gridCol w="638085"/>
                <a:gridCol w="717845"/>
                <a:gridCol w="638085"/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ตัวบ่งชี้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นน.</a:t>
                      </a:r>
                      <a:endParaRPr kumimoji="0" lang="th-TH" sz="1800" b="1" i="0" u="none" strike="noStrike" cap="none" spc="-130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เกณฑ์การประเมิน (ระดับคะแนน)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14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๑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๒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๓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๔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๕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๑.๑ ร้อยละของจำนวนผู้สำเร็จการศึกษาที่สอบผ่านเกณฑ์มาตรฐานวิชาชีพมาตรฐานวิชาชีพเฉพาะทางอยู่ในเกณฑ์ดีขึ้นไปตามที่สถาบันกำหนด  ตามที่สถานศึกษากำหนด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สมศ.ตัวบ่งชี้ ๑)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เกณฑ์ดี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: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คะแนนสอบ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≥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ร้อยละ  ๗๐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ชุมพล,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รร.สสท.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รร.นย.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รร.อล.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รร.พธ.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รร.ชส.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รร.ชอร.</a:t>
                      </a:r>
                      <a:endParaRPr kumimoji="0" lang="th-TH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ใช้ค่าเฉลี่ยผลการสอบข้อสอบมาตรฐานวิชาชีพกับคะแนนฝึกภาคปฏิบัติตลอดปี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-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รร.ดย.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, </a:t>
                      </a:r>
                      <a:r>
                        <a:rPr kumimoji="0" lang="th-TH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รร.นวก.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ใช้ผลการสอบมาตรฐานวิชาชีพ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 pitchFamily="18" charset="0"/>
                          <a:cs typeface="TH SarabunPSK" pitchFamily="34" charset="-34"/>
                        </a:rPr>
                        <a:t>๘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 pitchFamily="18" charset="0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&lt;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๔๕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&gt;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๔๕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&gt;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๕๕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&gt;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๖๕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&gt;</a:t>
                      </a: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TH SarabunPSK" pitchFamily="34" charset="-34"/>
                        </a:rPr>
                        <a:t> ๗๐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D23A2F-FFCA-4C6C-AB29-D74C01F68615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th-TH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8112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>
                <a:solidFill>
                  <a:schemeClr val="bg1"/>
                </a:solidFill>
              </a:rPr>
              <a:t>น.อ.หญิง ชมภู พัฒนพงษ์ รอง ผอ.กปภ.ยศ.ทร.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8501122" cy="164307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ตบช.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ที่ ๑.๑</a:t>
            </a:r>
            <a:r>
              <a:rPr lang="th-TH" sz="32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ร้อยละของจำนวนผู้สำเร็จการศึกษาที่สอบผ่านเกณฑ์มาตรฐานวิชาชีพมาตรฐานวิชาชีพเฉพาะทางอยู่ในเกณฑ์ดีขึ้นไปตามที่สถาบันกำหนดตามที่สถานศึกษากำหนด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ต่อจำนวนผู้สำเร็จการศึกษาทั้งหมด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3429000"/>
            <a:ext cx="8572560" cy="642942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วิธีวิเคราะห์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ตัวบ่งชี้นี้มีคำศัพท์ใดบ้าง? ใจความสำคัญอยู่ตรงไหน? 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285720" y="4357694"/>
            <a:ext cx="8572560" cy="1428760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คำศัพท์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มาตรฐานวิชาชีพ,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 เกณฑ์สอบผ่านมาตรฐานวิชาชีพที่สถานศึกษากำหนด, จำนวนผู้สำเร็จการศึกษาทั้งหมด, จำนวน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ผู้สำเร็จการศึกษาที่สอบผ่าน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95EB7C-896B-4CD8-8524-FC4B7AB1FA2A}" type="datetime1">
              <a:rPr lang="th-TH" smtClean="0"/>
              <a:pPr>
                <a:defRPr/>
              </a:pPr>
              <a:t>26/03/55</a:t>
            </a:fld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429388" y="6492875"/>
            <a:ext cx="2133600" cy="365125"/>
          </a:xfrm>
        </p:spPr>
        <p:txBody>
          <a:bodyPr/>
          <a:lstStyle/>
          <a:p>
            <a:pPr>
              <a:defRPr/>
            </a:pPr>
            <a:fld id="{428F897F-130A-4C92-A456-F4C227F46D60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-32" y="642146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น.อ.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หญิง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ชมภู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พัฒนพงษ์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รอง ผอ.</a:t>
            </a:r>
            <a:r>
              <a:rPr lang="th-TH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กปภ.ยศ.ทร.</a:t>
            </a: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โทร 53608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-1500222"/>
            <a:ext cx="8686800" cy="2928958"/>
            <a:chOff x="2018" y="-620"/>
            <a:chExt cx="3311" cy="122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18" y="42"/>
              <a:ext cx="3311" cy="5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CC"/>
                </a:gs>
                <a:gs pos="100000">
                  <a:srgbClr val="00005E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 dirty="0">
                <a:cs typeface="Cordia New" pitchFamily="34" charset="-34"/>
              </a:endParaRPr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109" y="-620"/>
              <a:ext cx="3120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FFFF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5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ngsanaUPC" pitchFamily="18" charset="-34"/>
              </a:endParaRPr>
            </a:p>
          </p:txBody>
        </p:sp>
      </p:grpSp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57158" y="71438"/>
            <a:ext cx="8786842" cy="128586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การวิเคราะห์ตัวบ่งชี้เพื่อกำหนดแนวทางปฏิบัติ</a:t>
            </a:r>
          </a:p>
          <a:p>
            <a:pPr algn="ctr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และการจัดเก็บข้อมูล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285720" y="1571612"/>
            <a:ext cx="2143140" cy="5715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แนวทางปฏิบัติ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kumimoji="0" lang="en-US" sz="3200" b="1" i="0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: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85720" y="2214554"/>
            <a:ext cx="8572560" cy="4643446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แต่งตั้งคณะกรรมการจัดทำมาตรฐานวิชาชีพ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กำหนดแผนและขั้นตอนในสร้างข้อสอบมาตรฐานวิชาชีพ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เชิญผู้เกี่ยวข้องประชุมเพื่อร่วมกันกำหนดสมรรถนะมาตรฐานวิชาชีพในแต่ละสาขา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วางแผนและ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กำหนด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หลักเกณฑ์การสอบ 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(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เช่น ประเภทข้อสอบ จำนวนข้อสอบ เกณฑ์สอบ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ผ่าน ใครออกข้อสอบ สอบ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เมื่อไร) </a:t>
            </a:r>
            <a:endParaRPr kumimoji="0" lang="th-TH" b="1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สร้างข้</a:t>
            </a:r>
            <a:r>
              <a:rPr kumimoji="0" lang="th-TH" b="1" i="0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อสอบ</a:t>
            </a:r>
            <a:r>
              <a:rPr kumimoji="0" lang="th-TH" b="1" i="0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ให้สอดคล้องกับสมรรถนะมาตรฐานวิชาชีพนั้น ๆ 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จัดให้มีการสอบมาตรฐานวิชาชีพ</a:t>
            </a: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นำผลการสอบมาตรฐานวิชาชีพมารวมกับคะแนนฝึกปฏิบัติตลอดปี (ใน ยศ.๕) เป็นรายบุคคล คิดค่าเฉลี่ยออกมาเป็นร้อย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ละ </a:t>
            </a:r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หรือคะแนนสอบมาตรฐานวิชาชีพจากหน่วยงานกลาง</a:t>
            </a:r>
            <a:endParaRPr lang="th-TH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marL="514350" lvl="0" indent="-514350">
              <a:spcBef>
                <a:spcPct val="0"/>
              </a:spcBef>
              <a:buAutoNum type="thaiNumPeriod"/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รายงานผลการสอบและสรุปผลผู้ที่สอบผ่านข้อสอบมาตรฐานวิชาชีพ</a:t>
            </a:r>
            <a:endParaRPr kumimoji="0" lang="th-TH" b="1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3746</Words>
  <Application>Microsoft Office PowerPoint</Application>
  <PresentationFormat>นำเสนอทางหน้าจอ (4:3)</PresentationFormat>
  <Paragraphs>596</Paragraphs>
  <Slides>32</Slides>
  <Notes>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32</vt:i4>
      </vt:variant>
    </vt:vector>
  </HeadingPairs>
  <TitlesOfParts>
    <vt:vector size="33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มาตรฐานที่ ๒ นวัตกรรมและการสร้างองค์ความรู้ 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Co;mk’</dc:title>
  <dc:creator>iLLuSioN</dc:creator>
  <cp:lastModifiedBy>CQ</cp:lastModifiedBy>
  <cp:revision>517</cp:revision>
  <dcterms:created xsi:type="dcterms:W3CDTF">2011-07-23T05:58:21Z</dcterms:created>
  <dcterms:modified xsi:type="dcterms:W3CDTF">2012-03-26T11:40:43Z</dcterms:modified>
</cp:coreProperties>
</file>